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8" r:id="rId2"/>
    <p:sldId id="273" r:id="rId3"/>
    <p:sldId id="272" r:id="rId4"/>
    <p:sldId id="275" r:id="rId5"/>
    <p:sldId id="276" r:id="rId6"/>
    <p:sldId id="274" r:id="rId7"/>
    <p:sldId id="281" r:id="rId8"/>
    <p:sldId id="277" r:id="rId9"/>
    <p:sldId id="267" r:id="rId10"/>
    <p:sldId id="279" r:id="rId11"/>
    <p:sldId id="280" r:id="rId12"/>
    <p:sldId id="282" r:id="rId13"/>
    <p:sldId id="283" r:id="rId14"/>
    <p:sldId id="284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75" d="100"/>
          <a:sy n="75" d="100"/>
        </p:scale>
        <p:origin x="-11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21/06/1439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21/06/1439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21/06/1439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21/06/1439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21/06/1439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21/06/1439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21/06/1439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52128"/>
          </a:xfrm>
        </p:spPr>
        <p:txBody>
          <a:bodyPr>
            <a:normAutofit fontScale="90000"/>
          </a:bodyPr>
          <a:lstStyle/>
          <a:p>
            <a:pPr algn="r"/>
            <a:r>
              <a:rPr lang="ar-IQ" sz="3600" b="1" dirty="0" smtClean="0"/>
              <a:t>4-النقرة </a:t>
            </a:r>
            <a:r>
              <a:rPr lang="ar-IQ" sz="3600" b="1" dirty="0"/>
              <a:t>المرة في ثمار التفاح </a:t>
            </a:r>
            <a:r>
              <a:rPr lang="en-US" sz="3600" b="1" dirty="0"/>
              <a:t> Bitter Pit of apple fruits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001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b="1" dirty="0">
                <a:solidFill>
                  <a:srgbClr val="000000"/>
                </a:solidFill>
                <a:ea typeface="Calibri"/>
              </a:rPr>
              <a:t>الاعراض : </a:t>
            </a:r>
            <a:r>
              <a:rPr lang="ar-IQ" dirty="0">
                <a:solidFill>
                  <a:srgbClr val="000000"/>
                </a:solidFill>
                <a:ea typeface="Calibri"/>
              </a:rPr>
              <a:t>يشاهد المرض على سطح الثمار التي بلغت نصف حجمها أو اكتمل الحجم بشكل بقع مستديرة أو غير منتظمة مشبعة بالماء و ذات لون يختلف عن لون الثمرة فتكون خضراء غامقة في الثمار الخضراء أو الصفراء و ذات لون أحمر غامق في الثمار الحمراء , يختلف عدد البقع من 2-3 أو يزيد عن مئة بقعة و لا تكون البقع منخفضة عن السطح في بادئ الامر و لكن سرعان ما تغور لأعماق مختلفة يوجد أسفلها كتل من خلايا اسفنجية ميتة ذات لون بني فاتح أو داكن و ذات طعم مر المذاق و من هنا جاءت التسمية للمرض .</a:t>
            </a:r>
            <a:endParaRPr lang="en-US" sz="1200" dirty="0"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954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rmAutofit fontScale="90000"/>
          </a:bodyPr>
          <a:lstStyle/>
          <a:p>
            <a:r>
              <a:rPr lang="ar-IQ" b="1" dirty="0"/>
              <a:t>المسبب : </a:t>
            </a:r>
            <a:r>
              <a:rPr lang="en-US" b="1" i="1" dirty="0"/>
              <a:t>Taphrina </a:t>
            </a:r>
            <a:r>
              <a:rPr lang="en-US" b="1" i="1" dirty="0" err="1"/>
              <a:t>deformans</a:t>
            </a:r>
            <a:r>
              <a:rPr lang="ar-IQ" b="1" dirty="0"/>
              <a:t> على الخوخ </a:t>
            </a:r>
            <a:r>
              <a:rPr lang="en-US" dirty="0"/>
              <a:t/>
            </a:r>
            <a:br>
              <a:rPr lang="en-US" dirty="0"/>
            </a:br>
            <a:r>
              <a:rPr lang="ar-IQ" b="1" dirty="0"/>
              <a:t>            </a:t>
            </a:r>
            <a:r>
              <a:rPr lang="en-US" b="1" i="1" dirty="0"/>
              <a:t>T. </a:t>
            </a:r>
            <a:r>
              <a:rPr lang="en-US" b="1" i="1" dirty="0" err="1"/>
              <a:t>pruni</a:t>
            </a:r>
            <a:r>
              <a:rPr lang="ar-IQ" b="1" dirty="0"/>
              <a:t> على الاجاص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 من الفطريات الكيسية لا يكون ثمارا" اسكية و لكن يكون أكياس في طبقة أسفل كيوتكل الاوراق و يمتد مايسيليوم الفطر أسفل الكيوتكل و يمتد في المسافات البينية بين خلايا </a:t>
            </a:r>
            <a:r>
              <a:rPr lang="ar-IQ" dirty="0" err="1"/>
              <a:t>الميزوفيل</a:t>
            </a:r>
            <a:r>
              <a:rPr lang="ar-IQ" dirty="0"/>
              <a:t> </a:t>
            </a:r>
            <a:r>
              <a:rPr lang="ar-IQ" dirty="0" smtClean="0"/>
              <a:t>للأنسجة </a:t>
            </a:r>
            <a:r>
              <a:rPr lang="ar-IQ" dirty="0"/>
              <a:t>المصابة متغذيا" على انسجة النبات ثم تتكون الاكياس و بنموها تضغط على الكيوتكل فينفجر و تظهر الأكياس الأسكية بشكل مسحوق أبيض لامع على الاوراق المصابة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574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548680"/>
            <a:ext cx="6984775" cy="5459307"/>
          </a:xfrm>
        </p:spPr>
      </p:pic>
    </p:spTree>
    <p:extLst>
      <p:ext uri="{BB962C8B-B14F-4D97-AF65-F5344CB8AC3E}">
        <p14:creationId xmlns:p14="http://schemas.microsoft.com/office/powerpoint/2010/main" xmlns="" val="335217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2-	البياض الدقيقي في الخوخ</a:t>
            </a:r>
            <a:r>
              <a:rPr lang="en-US" dirty="0"/>
              <a:t>Peach powdery mildew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>
                <a:ea typeface="Calibri"/>
              </a:rPr>
              <a:t>الاعراض:يصيب</a:t>
            </a:r>
            <a:r>
              <a:rPr lang="ar-IQ" dirty="0">
                <a:ea typeface="Calibri"/>
              </a:rPr>
              <a:t> كل من الاوراق والاغصان والبراعم والثمار ،</a:t>
            </a:r>
            <a:r>
              <a:rPr lang="ar-IQ" dirty="0" err="1">
                <a:ea typeface="Calibri"/>
              </a:rPr>
              <a:t>وتظهلر</a:t>
            </a:r>
            <a:r>
              <a:rPr lang="ar-IQ" dirty="0">
                <a:ea typeface="Calibri"/>
              </a:rPr>
              <a:t> على الاوراق الحديثة بشكل مساحات صغيره مرتفعة قليلا ومغطاة بنمو طحيني أبيض رمادي ثم تلتوي وتتجعد </a:t>
            </a:r>
            <a:r>
              <a:rPr lang="ar-IQ" dirty="0" err="1">
                <a:ea typeface="Calibri"/>
              </a:rPr>
              <a:t>ولاتظهر</a:t>
            </a:r>
            <a:r>
              <a:rPr lang="ar-IQ" dirty="0">
                <a:ea typeface="Calibri"/>
              </a:rPr>
              <a:t> الاعراض هذه على الاوراق </a:t>
            </a:r>
            <a:r>
              <a:rPr lang="ar-IQ" dirty="0" err="1">
                <a:ea typeface="Calibri"/>
              </a:rPr>
              <a:t>البالغه</a:t>
            </a:r>
            <a:r>
              <a:rPr lang="ar-IQ" dirty="0">
                <a:ea typeface="Calibri"/>
              </a:rPr>
              <a:t> فقط </a:t>
            </a:r>
            <a:r>
              <a:rPr lang="ar-IQ" dirty="0" err="1">
                <a:ea typeface="Calibri"/>
              </a:rPr>
              <a:t>نموطحيني</a:t>
            </a:r>
            <a:r>
              <a:rPr lang="ar-IQ" dirty="0">
                <a:ea typeface="Calibri"/>
              </a:rPr>
              <a:t> ابيض ويدكن لونها وتموت في </a:t>
            </a:r>
            <a:r>
              <a:rPr lang="ar-IQ" dirty="0" err="1">
                <a:ea typeface="Calibri"/>
              </a:rPr>
              <a:t>النهايه</a:t>
            </a:r>
            <a:r>
              <a:rPr lang="ar-IQ" dirty="0">
                <a:ea typeface="Calibri"/>
              </a:rPr>
              <a:t> ، كما تصاب الاغصان و البراعم والثمار.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88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369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001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>
                <a:solidFill>
                  <a:srgbClr val="002060"/>
                </a:solidFill>
                <a:ea typeface="Calibri"/>
                <a:cs typeface="Arial"/>
              </a:rPr>
              <a:t>المسبب</a:t>
            </a:r>
            <a:r>
              <a:rPr lang="ar-IQ" i="1" dirty="0">
                <a:solidFill>
                  <a:srgbClr val="002060"/>
                </a:solidFill>
                <a:ea typeface="Calibri"/>
                <a:cs typeface="Arial"/>
              </a:rPr>
              <a:t> : </a:t>
            </a:r>
            <a:r>
              <a:rPr lang="en-US" i="1" dirty="0" err="1">
                <a:solidFill>
                  <a:srgbClr val="002060"/>
                </a:solidFill>
                <a:ea typeface="Calibri"/>
                <a:cs typeface="Arial"/>
              </a:rPr>
              <a:t>Sphaerotheca</a:t>
            </a:r>
            <a:r>
              <a:rPr lang="en-US" i="1" dirty="0">
                <a:solidFill>
                  <a:srgbClr val="002060"/>
                </a:solidFill>
                <a:ea typeface="Calibri"/>
                <a:cs typeface="Arial"/>
              </a:rPr>
              <a:t> </a:t>
            </a:r>
            <a:r>
              <a:rPr lang="en-US" i="1" dirty="0" err="1">
                <a:solidFill>
                  <a:srgbClr val="002060"/>
                </a:solidFill>
                <a:ea typeface="Calibri"/>
                <a:cs typeface="Arial"/>
              </a:rPr>
              <a:t>pannosa</a:t>
            </a:r>
            <a:r>
              <a:rPr lang="en-US" i="1" dirty="0">
                <a:solidFill>
                  <a:srgbClr val="002060"/>
                </a:solidFill>
                <a:ea typeface="Calibri"/>
                <a:cs typeface="Arial"/>
              </a:rPr>
              <a:t>   </a:t>
            </a:r>
            <a:endParaRPr lang="en-US" sz="2000" dirty="0">
              <a:ea typeface="Calibri"/>
              <a:cs typeface="Arial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001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 err="1">
                <a:ea typeface="Calibri"/>
              </a:rPr>
              <a:t>فطركيسي</a:t>
            </a:r>
            <a:r>
              <a:rPr lang="ar-IQ" dirty="0">
                <a:ea typeface="Calibri"/>
              </a:rPr>
              <a:t> مغلق الجسم الثمري ،الطور الناقص </a:t>
            </a:r>
            <a:r>
              <a:rPr lang="en-US" i="1" dirty="0" err="1">
                <a:ea typeface="Calibri"/>
                <a:cs typeface="Arial"/>
              </a:rPr>
              <a:t>Oidium</a:t>
            </a:r>
            <a:r>
              <a:rPr lang="en-US" dirty="0">
                <a:ea typeface="Calibri"/>
                <a:cs typeface="Arial"/>
              </a:rPr>
              <a:t> </a:t>
            </a:r>
            <a:r>
              <a:rPr lang="ar-IQ" dirty="0">
                <a:ea typeface="Calibri"/>
              </a:rPr>
              <a:t> الذي يظهر بشكل </a:t>
            </a:r>
            <a:r>
              <a:rPr lang="ar-IQ" dirty="0" err="1">
                <a:ea typeface="Calibri"/>
              </a:rPr>
              <a:t>نموأبيض</a:t>
            </a:r>
            <a:r>
              <a:rPr lang="ar-IQ" dirty="0">
                <a:ea typeface="Calibri"/>
              </a:rPr>
              <a:t> طحيني ،يكون خيوط </a:t>
            </a:r>
            <a:r>
              <a:rPr lang="ar-IQ" dirty="0" err="1">
                <a:ea typeface="Calibri"/>
              </a:rPr>
              <a:t>هايفيه</a:t>
            </a:r>
            <a:r>
              <a:rPr lang="ar-IQ" dirty="0">
                <a:ea typeface="Calibri"/>
              </a:rPr>
              <a:t> </a:t>
            </a:r>
            <a:r>
              <a:rPr lang="ar-IQ" dirty="0" err="1">
                <a:ea typeface="Calibri"/>
              </a:rPr>
              <a:t>متفرعه</a:t>
            </a:r>
            <a:r>
              <a:rPr lang="ar-IQ" dirty="0">
                <a:ea typeface="Calibri"/>
              </a:rPr>
              <a:t> ينمو عليها حوامل </a:t>
            </a:r>
            <a:r>
              <a:rPr lang="ar-IQ" dirty="0" err="1">
                <a:ea typeface="Calibri"/>
              </a:rPr>
              <a:t>كونيدية</a:t>
            </a:r>
            <a:r>
              <a:rPr lang="ar-IQ" dirty="0">
                <a:ea typeface="Calibri"/>
              </a:rPr>
              <a:t> تحمل </a:t>
            </a:r>
            <a:r>
              <a:rPr lang="ar-IQ" dirty="0" err="1">
                <a:ea typeface="Calibri"/>
              </a:rPr>
              <a:t>كونيديا</a:t>
            </a:r>
            <a:r>
              <a:rPr lang="ar-IQ" dirty="0">
                <a:ea typeface="Calibri"/>
              </a:rPr>
              <a:t> برميلية الشكل بهيئة سلاسل تنتشر بالرياح وتسبب العدوى الثانوية خلال الموسم ،نهاية الموسم يكون الفطر اجسام </a:t>
            </a:r>
            <a:r>
              <a:rPr lang="ar-IQ" dirty="0" err="1">
                <a:ea typeface="Calibri"/>
              </a:rPr>
              <a:t>ثمرية</a:t>
            </a:r>
            <a:r>
              <a:rPr lang="ar-IQ" dirty="0">
                <a:ea typeface="Calibri"/>
              </a:rPr>
              <a:t> اسكية كروية داكنة اللون ينمو على جدارها زوائد </a:t>
            </a:r>
            <a:r>
              <a:rPr lang="ar-IQ" dirty="0" err="1">
                <a:ea typeface="Calibri"/>
              </a:rPr>
              <a:t>هايفيه</a:t>
            </a:r>
            <a:r>
              <a:rPr lang="ar-IQ" dirty="0">
                <a:ea typeface="Calibri"/>
              </a:rPr>
              <a:t> </a:t>
            </a:r>
            <a:r>
              <a:rPr lang="ar-IQ" dirty="0" err="1">
                <a:ea typeface="Calibri"/>
              </a:rPr>
              <a:t>بسيطه</a:t>
            </a:r>
            <a:r>
              <a:rPr lang="ar-IQ" dirty="0">
                <a:ea typeface="Calibri"/>
              </a:rPr>
              <a:t> وتحتوي </a:t>
            </a:r>
            <a:r>
              <a:rPr lang="ar-IQ" dirty="0" err="1">
                <a:ea typeface="Calibri"/>
              </a:rPr>
              <a:t>الثمره</a:t>
            </a:r>
            <a:r>
              <a:rPr lang="ar-IQ" dirty="0">
                <a:ea typeface="Calibri"/>
              </a:rPr>
              <a:t> على كيس واحد </a:t>
            </a:r>
            <a:r>
              <a:rPr lang="ar-IQ" dirty="0" err="1">
                <a:ea typeface="Calibri"/>
              </a:rPr>
              <a:t>حاوعلى</a:t>
            </a:r>
            <a:r>
              <a:rPr lang="ar-IQ" dirty="0">
                <a:ea typeface="Calibri"/>
              </a:rPr>
              <a:t> 8 سبورات ،يقضي الفطر الشتاء بهيئة </a:t>
            </a:r>
            <a:r>
              <a:rPr lang="ar-IQ" dirty="0" err="1">
                <a:ea typeface="Calibri"/>
              </a:rPr>
              <a:t>ماسليوم</a:t>
            </a:r>
            <a:r>
              <a:rPr lang="ar-IQ" dirty="0">
                <a:ea typeface="Calibri"/>
              </a:rPr>
              <a:t> ابيض كامن في البراعم . </a:t>
            </a:r>
            <a:endParaRPr lang="en-US" sz="1400" dirty="0"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296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14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b="1" dirty="0">
                <a:solidFill>
                  <a:srgbClr val="000000"/>
                </a:solidFill>
                <a:ea typeface="Calibri"/>
              </a:rPr>
              <a:t>المسبب :</a:t>
            </a:r>
            <a:r>
              <a:rPr lang="ar-IQ" dirty="0">
                <a:solidFill>
                  <a:srgbClr val="000000"/>
                </a:solidFill>
                <a:ea typeface="Calibri"/>
              </a:rPr>
              <a:t> يرجع المرض للأسباب التالية : </a:t>
            </a:r>
            <a:endParaRPr lang="en-US" sz="12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ar-IQ" dirty="0">
                <a:solidFill>
                  <a:srgbClr val="000000"/>
                </a:solidFill>
                <a:ea typeface="Calibri"/>
              </a:rPr>
              <a:t>علاقات مائية مضطربة اذ لوحظ في المناطق المروية تحت ظروف الجو الحار الجاف المتبوع بفترة رطوبة عالية .</a:t>
            </a:r>
            <a:endParaRPr lang="en-US" sz="12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ar-IQ" dirty="0">
                <a:solidFill>
                  <a:srgbClr val="000000"/>
                </a:solidFill>
                <a:ea typeface="Calibri"/>
              </a:rPr>
              <a:t>الري الخفيف في أول موسم النمو المتبوع بالري الغزير .</a:t>
            </a:r>
            <a:endParaRPr lang="en-US" sz="12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ar-IQ" dirty="0">
                <a:solidFill>
                  <a:srgbClr val="000000"/>
                </a:solidFill>
                <a:ea typeface="Calibri"/>
              </a:rPr>
              <a:t>التقليم الجائر للأشجار .</a:t>
            </a:r>
            <a:endParaRPr lang="en-US" sz="12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ar-IQ" dirty="0">
                <a:solidFill>
                  <a:srgbClr val="000000"/>
                </a:solidFill>
                <a:ea typeface="Calibri"/>
              </a:rPr>
              <a:t>زيادة التسميد النيتروجيني .</a:t>
            </a:r>
            <a:endParaRPr lang="en-US" sz="1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574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-5</a:t>
            </a:r>
            <a:r>
              <a:rPr lang="ar-IQ" b="1" dirty="0" smtClean="0"/>
              <a:t>التدرن </a:t>
            </a:r>
            <a:r>
              <a:rPr lang="ar-IQ" b="1" dirty="0"/>
              <a:t>التاجي </a:t>
            </a:r>
            <a:r>
              <a:rPr lang="en-US" b="1" dirty="0"/>
              <a:t>Crown Gall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b="1" dirty="0"/>
              <a:t>الأعراض : </a:t>
            </a:r>
            <a:r>
              <a:rPr lang="ar-IQ" dirty="0" err="1"/>
              <a:t>نموات</a:t>
            </a:r>
            <a:r>
              <a:rPr lang="ar-IQ" dirty="0"/>
              <a:t> زائدة</a:t>
            </a:r>
            <a:r>
              <a:rPr lang="ar-IQ" b="1" dirty="0"/>
              <a:t> </a:t>
            </a:r>
            <a:r>
              <a:rPr lang="ar-IQ" dirty="0"/>
              <a:t>على الجذور و قاعدة الساق أو التاج , تكون الاورام في البداية فاتحة اللون ملساء قوية صلبة لكنها الين من انسجة الساق , مع الوقت و بعد مرور سنة من تكونها تصبح مجعدة و تحتوي على تجاويف و تكون سهلة التفتت و يُمكن أن تؤوي أنواع من الحشرات . يتراوح حجم الورم بين حجم حبة </a:t>
            </a:r>
            <a:r>
              <a:rPr lang="ar-IQ" dirty="0" err="1"/>
              <a:t>البازليا</a:t>
            </a:r>
            <a:r>
              <a:rPr lang="ar-IQ" dirty="0"/>
              <a:t> الى بضع سنتيمترات و قد يتعدى قطره الى 30 سم , يتألف الورم من أنسجة العائل المشوهة أحيانا" يمكن أن تنشأ أورام ثانوية فوق الاورام الاولية على الساق تخرج الى السطح بعد تمزق القلف .</a:t>
            </a:r>
            <a:endParaRPr lang="en-US" dirty="0"/>
          </a:p>
          <a:p>
            <a:r>
              <a:rPr lang="ar-IQ" b="1" dirty="0"/>
              <a:t>    </a:t>
            </a:r>
            <a:r>
              <a:rPr lang="ar-IQ" dirty="0"/>
              <a:t>الاصابة المبكرة للشتلات أو الاقلام بالمرض تؤدي لظهور أعراض </a:t>
            </a:r>
            <a:r>
              <a:rPr lang="ar-IQ" dirty="0" err="1"/>
              <a:t>التقزم</a:t>
            </a:r>
            <a:r>
              <a:rPr lang="ar-IQ" dirty="0"/>
              <a:t> و انخفاض في الانتاج كما ان اصابة الجذور المزمنة تؤدي الى ضعف نمو النبات و اختزال عدد الاوراق و أعراض الإجهاد المائي , و من العلامات المميزة المرافقة لإصابات الأشجار , تكون الجذور الثانوية قرب قاعدة النبات و التي تشير الى اصابات الجذور 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589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476672"/>
            <a:ext cx="7200800" cy="5649491"/>
          </a:xfrm>
        </p:spPr>
      </p:pic>
    </p:spTree>
    <p:extLst>
      <p:ext uri="{BB962C8B-B14F-4D97-AF65-F5344CB8AC3E}">
        <p14:creationId xmlns:p14="http://schemas.microsoft.com/office/powerpoint/2010/main" xmlns="" val="244882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>
                <a:solidFill>
                  <a:srgbClr val="000000"/>
                </a:solidFill>
                <a:ea typeface="Calibri"/>
                <a:cs typeface="Arial"/>
              </a:rPr>
              <a:t>المسبب : </a:t>
            </a:r>
            <a:r>
              <a:rPr lang="en-US" b="1" i="1" dirty="0">
                <a:solidFill>
                  <a:srgbClr val="000000"/>
                </a:solidFill>
                <a:ea typeface="Calibri"/>
                <a:cs typeface="Arial"/>
              </a:rPr>
              <a:t>Agrobacterium </a:t>
            </a:r>
            <a:r>
              <a:rPr lang="en-US" b="1" i="1" dirty="0" err="1">
                <a:solidFill>
                  <a:srgbClr val="000000"/>
                </a:solidFill>
                <a:ea typeface="Calibri"/>
                <a:cs typeface="Arial"/>
              </a:rPr>
              <a:t>tumefacens</a:t>
            </a:r>
            <a:r>
              <a:rPr lang="en-US" b="1" i="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ar-IQ" dirty="0">
                <a:solidFill>
                  <a:srgbClr val="000000"/>
                </a:solidFill>
                <a:ea typeface="Calibri"/>
              </a:rPr>
              <a:t>بكتريا عصوية مفردة أو في سلاسل قصيرة , سالبة لصبغة كرام حساسة لجفاف التربة, من أكثر الخواص المميزة لها هو قدرتها على تحويل بعض الخلايا العادية للنبات الى خلايا سرطانية في فترة زمنية قصيرة و تستمر هذه الخلايا بالنمو و الانقسام غير الطبيعي حتى في غيابها . تقضي التشتية في التربة و يمكنها أن تعيش رمية عدة سنوات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09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/>
          <a:lstStyle/>
          <a:p>
            <a:r>
              <a:rPr lang="ar-IQ" dirty="0" smtClean="0"/>
              <a:t>بكتريا التدرن التاجي</a:t>
            </a:r>
            <a:endParaRPr lang="en-US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1268760"/>
            <a:ext cx="7272808" cy="4733135"/>
          </a:xfrm>
        </p:spPr>
      </p:pic>
    </p:spTree>
    <p:extLst>
      <p:ext uri="{BB962C8B-B14F-4D97-AF65-F5344CB8AC3E}">
        <p14:creationId xmlns:p14="http://schemas.microsoft.com/office/powerpoint/2010/main" xmlns="" val="122513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>
                <a:solidFill>
                  <a:srgbClr val="984806"/>
                </a:solidFill>
                <a:ea typeface="Calibri"/>
                <a:cs typeface="Arial"/>
              </a:rPr>
              <a:t>ثانيا = إمراض اشجارالفاكهة  ذات النواة الحجرية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5F497A"/>
                </a:solidFill>
                <a:ea typeface="Calibri"/>
              </a:rPr>
              <a:t>1</a:t>
            </a:r>
            <a:r>
              <a:rPr lang="ar-IQ" b="1" dirty="0" smtClean="0">
                <a:solidFill>
                  <a:srgbClr val="5F497A"/>
                </a:solidFill>
                <a:ea typeface="Calibri"/>
              </a:rPr>
              <a:t>- تجعد </a:t>
            </a:r>
            <a:r>
              <a:rPr lang="ar-IQ" b="1" dirty="0">
                <a:solidFill>
                  <a:srgbClr val="5F497A"/>
                </a:solidFill>
                <a:ea typeface="Calibri"/>
              </a:rPr>
              <a:t>اوراق الخوخ</a:t>
            </a:r>
            <a:r>
              <a:rPr lang="en-US" b="1" dirty="0">
                <a:solidFill>
                  <a:srgbClr val="5F497A"/>
                </a:solidFill>
                <a:ea typeface="Calibri"/>
                <a:cs typeface="Arial"/>
              </a:rPr>
              <a:t>Peach leaf curl </a:t>
            </a:r>
            <a:endParaRPr lang="ar-IQ" b="1" dirty="0" smtClean="0">
              <a:solidFill>
                <a:srgbClr val="5F497A"/>
              </a:solidFill>
              <a:ea typeface="Calibri"/>
              <a:cs typeface="Arial"/>
            </a:endParaRPr>
          </a:p>
          <a:p>
            <a:endParaRPr lang="ar-IQ" b="1" dirty="0" smtClean="0">
              <a:solidFill>
                <a:srgbClr val="5F497A"/>
              </a:solidFill>
              <a:ea typeface="Calibri"/>
              <a:cs typeface="Arial"/>
            </a:endParaRPr>
          </a:p>
          <a:p>
            <a:pPr marL="8001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b="1" dirty="0">
                <a:solidFill>
                  <a:srgbClr val="000000"/>
                </a:solidFill>
                <a:ea typeface="Calibri"/>
              </a:rPr>
              <a:t>الاعراض: </a:t>
            </a:r>
            <a:r>
              <a:rPr lang="ar-IQ" dirty="0">
                <a:solidFill>
                  <a:srgbClr val="000000"/>
                </a:solidFill>
                <a:ea typeface="Calibri"/>
              </a:rPr>
              <a:t>يصيب النموات الحديثة فقط من الاوراق والازهار والافرع و تكون الأوراق الحديثة محدبة مشوهة و عليها مساحات متعرجة على امتداد جانبي العرق الوسطي </a:t>
            </a:r>
            <a:r>
              <a:rPr lang="ar-IQ" dirty="0" smtClean="0">
                <a:solidFill>
                  <a:srgbClr val="000000"/>
                </a:solidFill>
                <a:ea typeface="Calibri"/>
              </a:rPr>
              <a:t>مما </a:t>
            </a:r>
            <a:r>
              <a:rPr lang="ar-IQ" dirty="0">
                <a:solidFill>
                  <a:srgbClr val="000000"/>
                </a:solidFill>
                <a:ea typeface="Calibri"/>
              </a:rPr>
              <a:t>يسبب تجعد الورقة كلها . و التجعد ناتج من زيادة نمو الأجزاء المصابة بسبب </a:t>
            </a:r>
            <a:r>
              <a:rPr lang="ar-IQ" dirty="0" smtClean="0">
                <a:solidFill>
                  <a:srgbClr val="000000"/>
                </a:solidFill>
                <a:ea typeface="Calibri"/>
              </a:rPr>
              <a:t>الانقسام </a:t>
            </a:r>
            <a:r>
              <a:rPr lang="ar-IQ" dirty="0">
                <a:solidFill>
                  <a:srgbClr val="000000"/>
                </a:solidFill>
                <a:ea typeface="Calibri"/>
              </a:rPr>
              <a:t>السريع للخلايا </a:t>
            </a:r>
            <a:r>
              <a:rPr lang="en-US" dirty="0">
                <a:solidFill>
                  <a:srgbClr val="7030A0"/>
                </a:solidFill>
                <a:ea typeface="Calibri"/>
                <a:cs typeface="Arial"/>
              </a:rPr>
              <a:t>Hyperplasia</a:t>
            </a:r>
            <a:r>
              <a:rPr lang="ar-IQ" dirty="0">
                <a:solidFill>
                  <a:srgbClr val="7030A0"/>
                </a:solidFill>
                <a:ea typeface="Calibri"/>
              </a:rPr>
              <a:t> </a:t>
            </a:r>
            <a:r>
              <a:rPr lang="ar-IQ" dirty="0">
                <a:solidFill>
                  <a:srgbClr val="000000"/>
                </a:solidFill>
                <a:ea typeface="Calibri"/>
              </a:rPr>
              <a:t>مع كبر حجمها </a:t>
            </a:r>
            <a:r>
              <a:rPr lang="en-US" dirty="0">
                <a:solidFill>
                  <a:srgbClr val="7030A0"/>
                </a:solidFill>
                <a:ea typeface="Calibri"/>
                <a:cs typeface="Arial"/>
              </a:rPr>
              <a:t>Hypertrophy</a:t>
            </a:r>
            <a:r>
              <a:rPr lang="ar-IQ" dirty="0">
                <a:solidFill>
                  <a:srgbClr val="7030A0"/>
                </a:solidFill>
                <a:ea typeface="Calibri"/>
              </a:rPr>
              <a:t> </a:t>
            </a:r>
            <a:r>
              <a:rPr lang="ar-IQ" dirty="0">
                <a:solidFill>
                  <a:srgbClr val="000000"/>
                </a:solidFill>
                <a:ea typeface="Calibri"/>
              </a:rPr>
              <a:t>و </a:t>
            </a:r>
            <a:r>
              <a:rPr lang="ar-IQ" dirty="0" smtClean="0">
                <a:solidFill>
                  <a:srgbClr val="000000"/>
                </a:solidFill>
                <a:ea typeface="Calibri"/>
              </a:rPr>
              <a:t>تتأثر </a:t>
            </a:r>
            <a:r>
              <a:rPr lang="ar-IQ" dirty="0">
                <a:solidFill>
                  <a:srgbClr val="000000"/>
                </a:solidFill>
                <a:ea typeface="Calibri"/>
              </a:rPr>
              <a:t>الخلايا العمادية بالمرض أكثر من الخلايا الإسفنجية مما يجعل السطح العلوي للورقة محدب و السفلي مقعرا" مع تغير لون الاجزاء المصابة من الاخضر الى الاصفر ثم الاحمر .</a:t>
            </a:r>
            <a:endParaRPr lang="en-US" sz="1200" dirty="0">
              <a:ea typeface="Calibri"/>
              <a:cs typeface="Arial"/>
            </a:endParaRPr>
          </a:p>
          <a:p>
            <a:pPr marL="8001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b="1" dirty="0">
                <a:solidFill>
                  <a:srgbClr val="000000"/>
                </a:solidFill>
                <a:ea typeface="Calibri"/>
              </a:rPr>
              <a:t>    </a:t>
            </a:r>
            <a:r>
              <a:rPr lang="ar-IQ" dirty="0">
                <a:solidFill>
                  <a:srgbClr val="000000"/>
                </a:solidFill>
                <a:ea typeface="Calibri"/>
              </a:rPr>
              <a:t>تسقط الاوراق مبكرا" مما يدفع بالبراعم الساكنة ان تعاود نشاطها و تكوين أوراق تعيد الحياة للشجرة . الافرع تصبح صفراء متقزمة و منتفخة و يتكون عليها افراز صمغي , و قد تصاب الازهار و الثمار و تسقط مبكرا" قبل اكتمال نموها و يتكون على الثمار مساحات ارجوانية فلينية نادرا" ما تشاهد سبب سقوطها المبكر .</a:t>
            </a:r>
            <a:endParaRPr lang="en-US" sz="1200" dirty="0"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711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548681"/>
            <a:ext cx="7776864" cy="5460392"/>
          </a:xfrm>
        </p:spPr>
      </p:pic>
    </p:spTree>
    <p:extLst>
      <p:ext uri="{BB962C8B-B14F-4D97-AF65-F5344CB8AC3E}">
        <p14:creationId xmlns:p14="http://schemas.microsoft.com/office/powerpoint/2010/main" xmlns="" val="187597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1887</TotalTime>
  <Words>718</Words>
  <Application>Microsoft Office PowerPoint</Application>
  <PresentationFormat>عرض على الشاشة (3:4)‏</PresentationFormat>
  <Paragraphs>24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سمة Office</vt:lpstr>
      <vt:lpstr>4-النقرة المرة في ثمار التفاح  Bitter Pit of apple fruits</vt:lpstr>
      <vt:lpstr>الشريحة 2</vt:lpstr>
      <vt:lpstr>الشريحة 3</vt:lpstr>
      <vt:lpstr>-5التدرن التاجي Crown Gall</vt:lpstr>
      <vt:lpstr>الشريحة 5</vt:lpstr>
      <vt:lpstr>المسبب : Agrobacterium tumefacens </vt:lpstr>
      <vt:lpstr>بكتريا التدرن التاجي</vt:lpstr>
      <vt:lpstr>ثانيا = إمراض اشجارالفاكهة  ذات النواة الحجرية</vt:lpstr>
      <vt:lpstr>الشريحة 9</vt:lpstr>
      <vt:lpstr>المسبب : Taphrina deformans على الخوخ              T. pruni على الاجاص  </vt:lpstr>
      <vt:lpstr>الشريحة 11</vt:lpstr>
      <vt:lpstr>2- البياض الدقيقي في الخوخPeach powdery mildew </vt:lpstr>
      <vt:lpstr>الشريحة 13</vt:lpstr>
      <vt:lpstr>المسبب : Sphaerotheca pannosa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أسئلة امتحان أمراض الخضر العملي الشهر الاول / رابع وقاية</dc:title>
  <dc:creator>nijla</dc:creator>
  <cp:lastModifiedBy>Shamfuture</cp:lastModifiedBy>
  <cp:revision>46</cp:revision>
  <dcterms:created xsi:type="dcterms:W3CDTF">2017-11-23T06:22:06Z</dcterms:created>
  <dcterms:modified xsi:type="dcterms:W3CDTF">2018-03-08T09:44:16Z</dcterms:modified>
</cp:coreProperties>
</file>